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454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lexandria" charset="-78"/>
      <p:regular r:id="rId13"/>
    </p:embeddedFont>
    <p:embeddedFont>
      <p:font typeface="Perpetua" pitchFamily="18" charset="0"/>
      <p:regular r:id="rId14"/>
      <p:bold r:id="rId15"/>
      <p:italic r:id="rId16"/>
      <p:boldItalic r:id="rId17"/>
    </p:embeddedFont>
    <p:embeddedFont>
      <p:font typeface="Nobile" charset="0"/>
      <p:regular r:id="rId18"/>
    </p:embeddedFont>
    <p:embeddedFont>
      <p:font typeface="Consolas" pitchFamily="49" charset="0"/>
      <p:regular r:id="rId19"/>
      <p:bold r:id="rId20"/>
      <p:italic r:id="rId21"/>
      <p:boldItalic r:id="rId22"/>
    </p:embeddedFont>
    <p:embeddedFont>
      <p:font typeface="Calibri" pitchFamily="34" charset="0"/>
      <p:regular r:id="rId23"/>
      <p:bold r:id="rId24"/>
      <p:italic r:id="rId25"/>
      <p:boldItalic r:id="rId26"/>
    </p:embeddedFont>
    <p:embeddedFont>
      <p:font typeface="Wingdings 2" pitchFamily="18" charset="2"/>
      <p:regular r:id="rId27"/>
    </p:embeddedFont>
    <p:embeddedFont>
      <p:font typeface="Franklin Gothic Book" pitchFamily="34" charset="0"/>
      <p:regular r:id="rId28"/>
      <p: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-562" y="-77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Rounded Rectangle 12"/>
          <p:cNvSpPr/>
          <p:nvPr/>
        </p:nvSpPr>
        <p:spPr>
          <a:xfrm>
            <a:off x="104501" y="83707"/>
            <a:ext cx="14421395" cy="803064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072640" y="3840480"/>
            <a:ext cx="10241280" cy="1920240"/>
          </a:xfrm>
        </p:spPr>
        <p:txBody>
          <a:bodyPr/>
          <a:lstStyle>
            <a:lvl1pPr marL="0" indent="0" algn="ctr">
              <a:buNone/>
              <a:defRPr sz="3700">
                <a:solidFill>
                  <a:schemeClr val="tx2"/>
                </a:solidFill>
              </a:defRPr>
            </a:lvl1pPr>
            <a:lvl2pPr marL="653110" indent="0" algn="ctr">
              <a:buNone/>
            </a:lvl2pPr>
            <a:lvl3pPr marL="1306220" indent="0" algn="ctr">
              <a:buNone/>
            </a:lvl3pPr>
            <a:lvl4pPr marL="1959331" indent="0" algn="ctr">
              <a:buNone/>
            </a:lvl4pPr>
            <a:lvl5pPr marL="2612441" indent="0" algn="ctr">
              <a:buNone/>
            </a:lvl5pPr>
            <a:lvl6pPr marL="3265551" indent="0" algn="ctr">
              <a:buNone/>
            </a:lvl6pPr>
            <a:lvl7pPr marL="3918661" indent="0" algn="ctr">
              <a:buNone/>
            </a:lvl7pPr>
            <a:lvl8pPr marL="4571771" indent="0" algn="ctr">
              <a:buNone/>
            </a:lvl8pPr>
            <a:lvl9pPr marL="5224882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2000">
                <a:solidFill>
                  <a:srgbClr val="FFFFFF"/>
                </a:solidFill>
              </a:defRPr>
            </a:lvl1pPr>
          </a:lstStyle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0691" y="1739164"/>
            <a:ext cx="14434459" cy="183281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00691" y="1676064"/>
            <a:ext cx="14434459" cy="144696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00691" y="3571979"/>
            <a:ext cx="14434459" cy="132638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731520" y="1807117"/>
            <a:ext cx="13167360" cy="1764030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329570"/>
            <a:ext cx="3218688" cy="702183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040" y="329569"/>
            <a:ext cx="8900160" cy="702183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1463040" y="1737360"/>
            <a:ext cx="12435840" cy="54864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Rounded Rectangle 9"/>
          <p:cNvSpPr/>
          <p:nvPr/>
        </p:nvSpPr>
        <p:spPr>
          <a:xfrm>
            <a:off x="104501" y="83707"/>
            <a:ext cx="14421395" cy="803064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1143001"/>
            <a:ext cx="12435840" cy="1634490"/>
          </a:xfrm>
        </p:spPr>
        <p:txBody>
          <a:bodyPr anchor="b" anchorCtr="0"/>
          <a:lstStyle>
            <a:lvl1pPr algn="l">
              <a:buNone/>
              <a:defRPr sz="5700" b="0" cap="none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057526"/>
            <a:ext cx="12435840" cy="1605914"/>
          </a:xfrm>
        </p:spPr>
        <p:txBody>
          <a:bodyPr anchor="t" anchorCtr="0"/>
          <a:lstStyle>
            <a:lvl1pPr marL="0" indent="0">
              <a:buNone/>
              <a:defRPr sz="3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80160" y="7406640"/>
            <a:ext cx="6400800" cy="5486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 flipV="1">
            <a:off x="111060" y="2852196"/>
            <a:ext cx="14421624" cy="10972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10634" y="2809771"/>
            <a:ext cx="14422050" cy="54863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09290" y="2962656"/>
            <a:ext cx="14423394" cy="54864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34086" y="7450531"/>
            <a:ext cx="731520" cy="548640"/>
          </a:xfrm>
        </p:spPr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1463040" y="1737360"/>
            <a:ext cx="5998464" cy="54864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7894320" y="1737360"/>
            <a:ext cx="5998464" cy="548640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0" y="327660"/>
            <a:ext cx="12435840" cy="13716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1737360"/>
            <a:ext cx="5974080" cy="914400"/>
          </a:xfrm>
          <a:noFill/>
          <a:ln w="12700" cap="sq" cmpd="sng" algn="ctr">
            <a:noFill/>
            <a:prstDash val="solid"/>
          </a:ln>
        </p:spPr>
        <p:txBody>
          <a:bodyPr lIns="130622" anchor="b" anchorCtr="0">
            <a:noAutofit/>
          </a:bodyPr>
          <a:lstStyle>
            <a:lvl1pPr marL="0" indent="0">
              <a:buNone/>
              <a:defRPr sz="3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7924800" y="1737360"/>
            <a:ext cx="5974080" cy="914400"/>
          </a:xfrm>
          <a:noFill/>
          <a:ln w="12700" cap="sq" cmpd="sng" algn="ctr">
            <a:noFill/>
            <a:prstDash val="solid"/>
          </a:ln>
        </p:spPr>
        <p:txBody>
          <a:bodyPr lIns="130622" anchor="b" anchorCtr="0">
            <a:noAutofit/>
          </a:bodyPr>
          <a:lstStyle>
            <a:lvl1pPr marL="0" indent="0">
              <a:buNone/>
              <a:defRPr sz="3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1463040" y="2697480"/>
            <a:ext cx="5974080" cy="466344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7924800" y="2697480"/>
            <a:ext cx="5974080" cy="466344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102413" y="83706"/>
            <a:ext cx="14421395" cy="803209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0" y="327660"/>
            <a:ext cx="12435840" cy="1371600"/>
          </a:xfrm>
        </p:spPr>
        <p:txBody>
          <a:bodyPr anchor="b" anchorCtr="0"/>
          <a:lstStyle>
            <a:lvl1pPr algn="l">
              <a:buNone/>
              <a:defRPr sz="57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463040" y="1920240"/>
            <a:ext cx="3048000" cy="5394960"/>
          </a:xfrm>
        </p:spPr>
        <p:txBody>
          <a:bodyPr/>
          <a:lstStyle>
            <a:lvl1pPr marL="0" indent="0">
              <a:buNone/>
              <a:defRPr sz="2600"/>
            </a:lvl1pPr>
            <a:lvl2pPr>
              <a:buNone/>
              <a:defRPr sz="1700"/>
            </a:lvl2pPr>
            <a:lvl3pPr>
              <a:buNone/>
              <a:defRPr sz="1400"/>
            </a:lvl3pPr>
            <a:lvl4pPr>
              <a:buNone/>
              <a:defRPr sz="1300"/>
            </a:lvl4pPr>
            <a:lvl5pPr>
              <a:buNone/>
              <a:defRPr sz="13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4754880" y="1920240"/>
            <a:ext cx="9144000" cy="5394960"/>
          </a:xfrm>
        </p:spPr>
        <p:txBody>
          <a:bodyPr vert="horz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0" y="5880660"/>
            <a:ext cx="11704320" cy="626746"/>
          </a:xfrm>
        </p:spPr>
        <p:txBody>
          <a:bodyPr anchor="ctr">
            <a:noAutofit/>
          </a:bodyPr>
          <a:lstStyle>
            <a:lvl1pPr algn="l">
              <a:buNone/>
              <a:defRPr sz="40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040" y="6534990"/>
            <a:ext cx="11704320" cy="822960"/>
          </a:xfrm>
        </p:spPr>
        <p:txBody>
          <a:bodyPr/>
          <a:lstStyle>
            <a:lvl1pPr marL="0" indent="0">
              <a:buFontTx/>
              <a:buNone/>
              <a:defRPr sz="23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63040" y="7406640"/>
            <a:ext cx="6217920" cy="5486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34086" y="7450531"/>
            <a:ext cx="731520" cy="548640"/>
          </a:xfrm>
        </p:spPr>
        <p:txBody>
          <a:bodyPr/>
          <a:lstStyle/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109291" y="5620266"/>
            <a:ext cx="14410944" cy="10972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9614" y="5580569"/>
            <a:ext cx="14410622" cy="54863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09617" y="5727870"/>
            <a:ext cx="14410619" cy="58568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9294" y="80011"/>
            <a:ext cx="14402997" cy="5497830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46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102413" y="83706"/>
            <a:ext cx="14421395" cy="8032090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1463040" y="329566"/>
            <a:ext cx="12435840" cy="1371600"/>
          </a:xfrm>
          <a:prstGeom prst="rect">
            <a:avLst/>
          </a:prstGeom>
        </p:spPr>
        <p:txBody>
          <a:bodyPr lIns="130622" tIns="65311" rIns="130622" bIns="130622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1463040" y="1737360"/>
            <a:ext cx="12435840" cy="5486400"/>
          </a:xfrm>
          <a:prstGeom prst="rect">
            <a:avLst/>
          </a:prstGeom>
        </p:spPr>
        <p:txBody>
          <a:bodyPr lIns="130622" tIns="65311" rIns="130622" bIns="65311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9875520" y="7429500"/>
            <a:ext cx="3962400" cy="571500"/>
          </a:xfrm>
          <a:prstGeom prst="rect">
            <a:avLst/>
          </a:prstGeom>
        </p:spPr>
        <p:txBody>
          <a:bodyPr lIns="130622" tIns="65311" rIns="130622" bIns="65311" anchor="ctr" anchorCtr="0"/>
          <a:lstStyle>
            <a:lvl1pPr algn="r" eaLnBrk="1" latinLnBrk="0" hangingPunct="1">
              <a:defRPr kumimoji="0" sz="2000">
                <a:solidFill>
                  <a:schemeClr val="tx2"/>
                </a:solidFill>
              </a:defRPr>
            </a:lvl1pPr>
          </a:lstStyle>
          <a:p>
            <a:fld id="{90F64CFB-0752-4EDC-AB2C-8C10CA834561}" type="datetimeFigureOut">
              <a:rPr lang="en-US" smtClean="0"/>
              <a:pPr/>
              <a:t>8/7/2025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463040" y="7406640"/>
            <a:ext cx="6339840" cy="548640"/>
          </a:xfrm>
          <a:prstGeom prst="rect">
            <a:avLst/>
          </a:prstGeom>
        </p:spPr>
        <p:txBody>
          <a:bodyPr lIns="130622" tIns="65311" rIns="130622" bIns="65311" anchor="ctr" anchorCtr="0"/>
          <a:lstStyle>
            <a:lvl1pPr eaLnBrk="1" latinLnBrk="0" hangingPunct="1">
              <a:defRPr kumimoji="0" sz="20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234086" y="7452360"/>
            <a:ext cx="731520" cy="54864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20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8D312864-67C2-4231-BFFA-4416763B53B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41" r:id="rId1"/>
    <p:sldLayoutId id="2147484542" r:id="rId2"/>
    <p:sldLayoutId id="2147484543" r:id="rId3"/>
    <p:sldLayoutId id="2147484544" r:id="rId4"/>
    <p:sldLayoutId id="2147484545" r:id="rId5"/>
    <p:sldLayoutId id="2147484546" r:id="rId6"/>
    <p:sldLayoutId id="2147484547" r:id="rId7"/>
    <p:sldLayoutId id="2147484548" r:id="rId8"/>
    <p:sldLayoutId id="2147484549" r:id="rId9"/>
    <p:sldLayoutId id="2147484550" r:id="rId10"/>
    <p:sldLayoutId id="2147484551" r:id="rId11"/>
    <p:sldLayoutId id="2147484552" r:id="rId12"/>
    <p:sldLayoutId id="2147484553" r:id="rId13"/>
    <p:sldLayoutId id="2147484554" r:id="rId14"/>
    <p:sldLayoutId id="2147484555" r:id="rId15"/>
    <p:sldLayoutId id="2147484556" r:id="rId16"/>
    <p:sldLayoutId id="2147484557" r:id="rId17"/>
    <p:sldLayoutId id="2147484558" r:id="rId18"/>
    <p:sldLayoutId id="2147484559" r:id="rId19"/>
    <p:sldLayoutId id="2147484560" r:id="rId20"/>
    <p:sldLayoutId id="2147484561" r:id="rId2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57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91866" indent="-391866" algn="l" rtl="0" eaLnBrk="1" latinLnBrk="0" hangingPunct="1">
        <a:spcBef>
          <a:spcPts val="829"/>
        </a:spcBef>
        <a:buClr>
          <a:schemeClr val="accent1"/>
        </a:buClr>
        <a:buSzPct val="85000"/>
        <a:buFont typeface="Wingdings 2"/>
        <a:buChar char=""/>
        <a:defRPr kumimoji="0"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783732" indent="-326555" algn="l" rtl="0" eaLnBrk="1" latinLnBrk="0" hangingPunct="1">
        <a:spcBef>
          <a:spcPts val="529"/>
        </a:spcBef>
        <a:buClr>
          <a:schemeClr val="accent2"/>
        </a:buClr>
        <a:buSzPct val="85000"/>
        <a:buFont typeface="Wingdings 2"/>
        <a:buChar char=""/>
        <a:defRPr kumimoji="0" sz="3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5598" indent="-326555" algn="l" rtl="0" eaLnBrk="1" latinLnBrk="0" hangingPunct="1">
        <a:spcBef>
          <a:spcPts val="529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567464" indent="-326555" algn="l" rtl="0" eaLnBrk="1" latinLnBrk="0" hangingPunct="1">
        <a:spcBef>
          <a:spcPts val="529"/>
        </a:spcBef>
        <a:buClr>
          <a:schemeClr val="accent3"/>
        </a:buClr>
        <a:buSzPct val="80000"/>
        <a:buFont typeface="Wingdings 2"/>
        <a:buChar char="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1959331" indent="-326555" algn="l" rtl="0" eaLnBrk="1" latinLnBrk="0" hangingPunct="1">
        <a:spcBef>
          <a:spcPts val="529"/>
        </a:spcBef>
        <a:buClr>
          <a:schemeClr val="accent3"/>
        </a:buClr>
        <a:buFontTx/>
        <a:buChar char="o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2351197" indent="-326555" algn="l" rtl="0" eaLnBrk="1" latinLnBrk="0" hangingPunct="1">
        <a:spcBef>
          <a:spcPts val="529"/>
        </a:spcBef>
        <a:buClr>
          <a:schemeClr val="accent3"/>
        </a:buClr>
        <a:buChar char="•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063" indent="-326555" algn="l" rtl="0" eaLnBrk="1" latinLnBrk="0" hangingPunct="1">
        <a:spcBef>
          <a:spcPts val="529"/>
        </a:spcBef>
        <a:buClr>
          <a:schemeClr val="accent2"/>
        </a:buClr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3134929" indent="-326555" algn="l" rtl="0" eaLnBrk="1" latinLnBrk="0" hangingPunct="1">
        <a:spcBef>
          <a:spcPts val="529"/>
        </a:spcBef>
        <a:buClr>
          <a:schemeClr val="accent1">
            <a:tint val="60000"/>
          </a:schemeClr>
        </a:buClr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3526795" indent="-326555" algn="l" rtl="0" eaLnBrk="1" latinLnBrk="0" hangingPunct="1">
        <a:spcBef>
          <a:spcPts val="529"/>
        </a:spcBef>
        <a:buClr>
          <a:schemeClr val="accent2">
            <a:tint val="60000"/>
          </a:schemeClr>
        </a:buClr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www.linkedin.com/in/raunak-sen-6a9848184/" TargetMode="External"/><Relationship Id="rId4" Type="http://schemas.openxmlformats.org/officeDocument/2006/relationships/hyperlink" Target="https://github.com/raunaksen2610199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71439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Sales Analysis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Presented By: Raunak Sen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72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4618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 further inquiries or collaboration, please connect via: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3642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GitHub ID: </a:t>
            </a:r>
            <a:r>
              <a:rPr lang="en-US" sz="1750" u="sng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4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https://github.com/raunaksen26101997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80643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LinkedIn ID: </a:t>
            </a:r>
            <a:r>
              <a:rPr lang="en-US" sz="1750" u="sng" dirty="0">
                <a:solidFill>
                  <a:srgbClr val="1B54DA"/>
                </a:solidFill>
                <a:latin typeface="Nobile" pitchFamily="34" charset="0"/>
                <a:ea typeface="Nobile" pitchFamily="34" charset="-122"/>
                <a:cs typeface="Nobile" pitchFamily="34" charset="-120"/>
                <a:hlinkClick r:id="rId5">
                  <a:extLst>
                    <a:ext uri="{A12FA001-AC4F-418D-AE19-62706E023703}">
                      <ahyp:hlinkClr xmlns="" xmlns:ahyp="http://schemas.microsoft.com/office/drawing/2018/hyperlinkcolor" val="tx"/>
                    </a:ext>
                  </a:extLst>
                </a:hlinkClick>
              </a:rPr>
              <a:t>https://www.linkedin.com/in/raunak-sen-6a9848184/</a:t>
            </a: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76275"/>
            <a:ext cx="4423529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90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Company Background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589127"/>
            <a:ext cx="5785485" cy="57854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16416" y="1441525"/>
            <a:ext cx="6327815" cy="1645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buNone/>
            </a:pP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Amazon is an American multinational e-commerce company that faces various challenges while running its business. To address these problems, the company leverages data-driven insights for operations optimization.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516416" y="3227294"/>
            <a:ext cx="6327815" cy="1237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buNone/>
            </a:pPr>
            <a:r>
              <a:rPr lang="en-US" sz="20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analysis aims to provide a comprehensive overview of sales performance, identify key challenges, and propose data-backed solutions to enhance efficiency and customer satisfaction.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621506"/>
            <a:ext cx="5644515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US" sz="44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Problem Statement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90218" y="1778556"/>
            <a:ext cx="4199453" cy="3519845"/>
          </a:xfrm>
          <a:prstGeom prst="roundRect">
            <a:avLst>
              <a:gd name="adj" fmla="val 4157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59738" y="1778556"/>
            <a:ext cx="121920" cy="3519845"/>
          </a:xfrm>
          <a:prstGeom prst="roundRect">
            <a:avLst>
              <a:gd name="adj" fmla="val 77780"/>
            </a:avLst>
          </a:prstGeom>
          <a:solidFill>
            <a:srgbClr val="1B54DA"/>
          </a:solidFill>
          <a:ln/>
        </p:spPr>
      </p:sp>
      <p:sp>
        <p:nvSpPr>
          <p:cNvPr id="5" name="Text 3"/>
          <p:cNvSpPr/>
          <p:nvPr/>
        </p:nvSpPr>
        <p:spPr>
          <a:xfrm>
            <a:off x="1137880" y="2034778"/>
            <a:ext cx="3595568" cy="705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Inconsistent Sales Growth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37880" y="2875478"/>
            <a:ext cx="3595568" cy="1444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Sales performance varies across months and regions, making it hard to predict whether growth will occur.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5414" y="1778556"/>
            <a:ext cx="4199453" cy="3519845"/>
          </a:xfrm>
          <a:prstGeom prst="roundRect">
            <a:avLst>
              <a:gd name="adj" fmla="val 4157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4934" y="1778556"/>
            <a:ext cx="121920" cy="3519845"/>
          </a:xfrm>
          <a:prstGeom prst="roundRect">
            <a:avLst>
              <a:gd name="adj" fmla="val 77780"/>
            </a:avLst>
          </a:prstGeom>
          <a:solidFill>
            <a:srgbClr val="1B54DA"/>
          </a:solidFill>
          <a:ln/>
        </p:spPr>
      </p:sp>
      <p:sp>
        <p:nvSpPr>
          <p:cNvPr id="9" name="Text 7"/>
          <p:cNvSpPr/>
          <p:nvPr/>
        </p:nvSpPr>
        <p:spPr>
          <a:xfrm>
            <a:off x="5563076" y="2034778"/>
            <a:ext cx="3595568" cy="7053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High Cancellation &amp; Return Rates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3076" y="2875478"/>
            <a:ext cx="3595568" cy="2166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significant portion of orders are cancelled or returned, indicating potential issues in product quality, customer expectations, or delivery experience.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610" y="1778556"/>
            <a:ext cx="4199573" cy="3519845"/>
          </a:xfrm>
          <a:prstGeom prst="roundRect">
            <a:avLst>
              <a:gd name="adj" fmla="val 4157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10130" y="1778556"/>
            <a:ext cx="121920" cy="3519845"/>
          </a:xfrm>
          <a:prstGeom prst="roundRect">
            <a:avLst>
              <a:gd name="adj" fmla="val 77780"/>
            </a:avLst>
          </a:prstGeom>
          <a:solidFill>
            <a:srgbClr val="1B54DA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272" y="2034778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Shipping Delays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272" y="2522815"/>
            <a:ext cx="3595688" cy="1444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Delays in shipping, especially from merchant-fulfilled orders, are leading to poor customer experience.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0218" y="5524143"/>
            <a:ext cx="6412111" cy="2083832"/>
          </a:xfrm>
          <a:prstGeom prst="roundRect">
            <a:avLst>
              <a:gd name="adj" fmla="val 7021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59738" y="5524143"/>
            <a:ext cx="121920" cy="2083832"/>
          </a:xfrm>
          <a:prstGeom prst="roundRect">
            <a:avLst>
              <a:gd name="adj" fmla="val 77780"/>
            </a:avLst>
          </a:prstGeom>
          <a:solidFill>
            <a:srgbClr val="1B54DA"/>
          </a:solidFill>
          <a:ln/>
        </p:spPr>
      </p:sp>
      <p:sp>
        <p:nvSpPr>
          <p:cNvPr id="17" name="Text 15"/>
          <p:cNvSpPr/>
          <p:nvPr/>
        </p:nvSpPr>
        <p:spPr>
          <a:xfrm>
            <a:off x="1137880" y="5780365"/>
            <a:ext cx="3704034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Limited Customer Insights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37880" y="6268403"/>
            <a:ext cx="5808226" cy="108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company lacks detailed insight into customer segments, regional performance, and retention behavior.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8071" y="5524143"/>
            <a:ext cx="6412111" cy="2083832"/>
          </a:xfrm>
          <a:prstGeom prst="roundRect">
            <a:avLst>
              <a:gd name="adj" fmla="val 7021"/>
            </a:avLst>
          </a:prstGeom>
          <a:solidFill>
            <a:srgbClr val="F9F9FF"/>
          </a:solidFill>
          <a:ln w="30480">
            <a:solidFill>
              <a:srgbClr val="B8C3DF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397591" y="5524143"/>
            <a:ext cx="121920" cy="2083832"/>
          </a:xfrm>
          <a:prstGeom prst="roundRect">
            <a:avLst>
              <a:gd name="adj" fmla="val 77780"/>
            </a:avLst>
          </a:prstGeom>
          <a:solidFill>
            <a:srgbClr val="1B54DA"/>
          </a:solidFill>
          <a:ln/>
        </p:spPr>
      </p:sp>
      <p:sp>
        <p:nvSpPr>
          <p:cNvPr id="21" name="Text 19"/>
          <p:cNvSpPr/>
          <p:nvPr/>
        </p:nvSpPr>
        <p:spPr>
          <a:xfrm>
            <a:off x="7775734" y="5780365"/>
            <a:ext cx="3794641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Inventory Mismanagement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775734" y="6268403"/>
            <a:ext cx="5808226" cy="722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Stockouts or overstocking of certain products affects both customer satisfaction and operational costs.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6527" y="619244"/>
            <a:ext cx="4213979" cy="526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Solution Approach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786527" y="1482923"/>
            <a:ext cx="6444377" cy="1930122"/>
          </a:xfrm>
          <a:prstGeom prst="roundRect">
            <a:avLst>
              <a:gd name="adj" fmla="val 3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62620" y="1659017"/>
            <a:ext cx="505658" cy="505658"/>
          </a:xfrm>
          <a:prstGeom prst="roundRect">
            <a:avLst>
              <a:gd name="adj" fmla="val 18081560"/>
            </a:avLst>
          </a:prstGeom>
          <a:solidFill>
            <a:srgbClr val="1B54DA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685" y="1769626"/>
            <a:ext cx="227528" cy="28444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2620" y="2333149"/>
            <a:ext cx="2470190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Revenue Trend Analysis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62620" y="2697599"/>
            <a:ext cx="6092190" cy="53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 high-sales months from revenue trend analysis and plan promotions accordingly.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7399377" y="1482923"/>
            <a:ext cx="6444496" cy="1930122"/>
          </a:xfrm>
          <a:prstGeom prst="roundRect">
            <a:avLst>
              <a:gd name="adj" fmla="val 3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575471" y="1659017"/>
            <a:ext cx="505658" cy="505658"/>
          </a:xfrm>
          <a:prstGeom prst="roundRect">
            <a:avLst>
              <a:gd name="adj" fmla="val 18081560"/>
            </a:avLst>
          </a:prstGeom>
          <a:solidFill>
            <a:srgbClr val="1B54DA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4536" y="1769626"/>
            <a:ext cx="227528" cy="28444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575471" y="2333149"/>
            <a:ext cx="2486025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Returns &amp; Cancellations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7575471" y="2697599"/>
            <a:ext cx="6092309" cy="53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data to identify products or SKUs with high return/cancellation rates for targeted improvement.</a:t>
            </a:r>
            <a:endParaRPr lang="en-US" sz="1300" dirty="0"/>
          </a:p>
        </p:txBody>
      </p:sp>
      <p:sp>
        <p:nvSpPr>
          <p:cNvPr id="13" name="Shape 9"/>
          <p:cNvSpPr/>
          <p:nvPr/>
        </p:nvSpPr>
        <p:spPr>
          <a:xfrm>
            <a:off x="786527" y="3581519"/>
            <a:ext cx="6444377" cy="1930122"/>
          </a:xfrm>
          <a:prstGeom prst="roundRect">
            <a:avLst>
              <a:gd name="adj" fmla="val 3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62620" y="3757613"/>
            <a:ext cx="505658" cy="505658"/>
          </a:xfrm>
          <a:prstGeom prst="roundRect">
            <a:avLst>
              <a:gd name="adj" fmla="val 18081560"/>
            </a:avLst>
          </a:prstGeom>
          <a:solidFill>
            <a:srgbClr val="1B54DA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1685" y="3868222"/>
            <a:ext cx="227528" cy="28444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62620" y="4431744"/>
            <a:ext cx="2286595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Delivery Optimization</a:t>
            </a:r>
            <a:endParaRPr lang="en-US" sz="1650" dirty="0"/>
          </a:p>
        </p:txBody>
      </p:sp>
      <p:sp>
        <p:nvSpPr>
          <p:cNvPr id="17" name="Text 12"/>
          <p:cNvSpPr/>
          <p:nvPr/>
        </p:nvSpPr>
        <p:spPr>
          <a:xfrm>
            <a:off x="962620" y="4796195"/>
            <a:ext cx="6092190" cy="53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Encourage migration to Amazon FBA or Easy Ship for better delivery success rates.</a:t>
            </a:r>
            <a:endParaRPr lang="en-US" sz="1300" dirty="0"/>
          </a:p>
        </p:txBody>
      </p:sp>
      <p:sp>
        <p:nvSpPr>
          <p:cNvPr id="18" name="Shape 13"/>
          <p:cNvSpPr/>
          <p:nvPr/>
        </p:nvSpPr>
        <p:spPr>
          <a:xfrm>
            <a:off x="7399377" y="3581519"/>
            <a:ext cx="6444496" cy="1930122"/>
          </a:xfrm>
          <a:prstGeom prst="roundRect">
            <a:avLst>
              <a:gd name="adj" fmla="val 3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7575471" y="3757613"/>
            <a:ext cx="505658" cy="505658"/>
          </a:xfrm>
          <a:prstGeom prst="roundRect">
            <a:avLst>
              <a:gd name="adj" fmla="val 18081560"/>
            </a:avLst>
          </a:prstGeom>
          <a:solidFill>
            <a:srgbClr val="1B54DA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4536" y="3868222"/>
            <a:ext cx="227528" cy="28444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575471" y="4431744"/>
            <a:ext cx="2106930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Inventory Planning</a:t>
            </a:r>
            <a:endParaRPr lang="en-US" sz="1650" dirty="0"/>
          </a:p>
        </p:txBody>
      </p:sp>
      <p:sp>
        <p:nvSpPr>
          <p:cNvPr id="22" name="Text 16"/>
          <p:cNvSpPr/>
          <p:nvPr/>
        </p:nvSpPr>
        <p:spPr>
          <a:xfrm>
            <a:off x="7575471" y="4796195"/>
            <a:ext cx="6092309" cy="53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average quantity ordered and sales trends by category/size to plan inventory replenishment.</a:t>
            </a:r>
            <a:endParaRPr lang="en-US" sz="1300" dirty="0"/>
          </a:p>
        </p:txBody>
      </p:sp>
      <p:sp>
        <p:nvSpPr>
          <p:cNvPr id="23" name="Shape 17"/>
          <p:cNvSpPr/>
          <p:nvPr/>
        </p:nvSpPr>
        <p:spPr>
          <a:xfrm>
            <a:off x="786527" y="5680115"/>
            <a:ext cx="6444377" cy="1930122"/>
          </a:xfrm>
          <a:prstGeom prst="roundRect">
            <a:avLst>
              <a:gd name="adj" fmla="val 3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962620" y="5856208"/>
            <a:ext cx="505658" cy="505658"/>
          </a:xfrm>
          <a:prstGeom prst="roundRect">
            <a:avLst>
              <a:gd name="adj" fmla="val 18081560"/>
            </a:avLst>
          </a:prstGeom>
          <a:solidFill>
            <a:srgbClr val="1B54DA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1685" y="5966817"/>
            <a:ext cx="227528" cy="28444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962620" y="6530340"/>
            <a:ext cx="2581632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Customer Segmentation</a:t>
            </a:r>
            <a:endParaRPr lang="en-US" sz="1650" dirty="0"/>
          </a:p>
        </p:txBody>
      </p:sp>
      <p:sp>
        <p:nvSpPr>
          <p:cNvPr id="27" name="Text 20"/>
          <p:cNvSpPr/>
          <p:nvPr/>
        </p:nvSpPr>
        <p:spPr>
          <a:xfrm>
            <a:off x="962620" y="6894790"/>
            <a:ext cx="6092190" cy="53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Segment customer orders using the B2B field in the dataset for tailored strategies.</a:t>
            </a:r>
            <a:endParaRPr lang="en-US" sz="1300" dirty="0"/>
          </a:p>
        </p:txBody>
      </p:sp>
      <p:sp>
        <p:nvSpPr>
          <p:cNvPr id="28" name="Shape 21"/>
          <p:cNvSpPr/>
          <p:nvPr/>
        </p:nvSpPr>
        <p:spPr>
          <a:xfrm>
            <a:off x="7399377" y="5680115"/>
            <a:ext cx="6444496" cy="1930122"/>
          </a:xfrm>
          <a:prstGeom prst="roundRect">
            <a:avLst>
              <a:gd name="adj" fmla="val 3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9" name="Shape 22"/>
          <p:cNvSpPr/>
          <p:nvPr/>
        </p:nvSpPr>
        <p:spPr>
          <a:xfrm>
            <a:off x="7575471" y="5856208"/>
            <a:ext cx="505658" cy="505658"/>
          </a:xfrm>
          <a:prstGeom prst="roundRect">
            <a:avLst>
              <a:gd name="adj" fmla="val 18081560"/>
            </a:avLst>
          </a:prstGeom>
          <a:solidFill>
            <a:srgbClr val="1B54DA"/>
          </a:solidFill>
          <a:ln/>
        </p:spPr>
      </p:sp>
      <p:pic>
        <p:nvPicPr>
          <p:cNvPr id="30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4536" y="5966817"/>
            <a:ext cx="227528" cy="284440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7575471" y="6530340"/>
            <a:ext cx="2106930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Processing</a:t>
            </a:r>
            <a:endParaRPr lang="en-US" sz="1650" dirty="0"/>
          </a:p>
        </p:txBody>
      </p:sp>
      <p:sp>
        <p:nvSpPr>
          <p:cNvPr id="32" name="Text 24"/>
          <p:cNvSpPr/>
          <p:nvPr/>
        </p:nvSpPr>
        <p:spPr>
          <a:xfrm>
            <a:off x="7575471" y="6894790"/>
            <a:ext cx="6092309" cy="5393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Utilize Python for EDA and data cleaning, then Power BI for dashboard visualization.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0"/>
            <a:ext cx="91440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4294"/>
            <a:ext cx="38988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Sales Performance Dashboard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0793"/>
            <a:ext cx="38988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interactive dashboard provides a comprehensive view of sales metrics, enabling drill-down analysis into various segments and performance indicators.</a:t>
            </a:r>
            <a:endParaRPr lang="en-US" sz="175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864733" y="1172583"/>
            <a:ext cx="9142543" cy="58473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5241"/>
            <a:ext cx="762131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Performance Indicators (KPIs)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05119"/>
            <a:ext cx="7247096" cy="867489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93790" y="3248858"/>
            <a:ext cx="4226600" cy="1921073"/>
          </a:xfrm>
          <a:prstGeom prst="roundRect">
            <a:avLst>
              <a:gd name="adj" fmla="val 5712"/>
            </a:avLst>
          </a:prstGeom>
          <a:solidFill>
            <a:srgbClr val="F9F9FF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3225998"/>
            <a:ext cx="4226600" cy="91440"/>
          </a:xfrm>
          <a:prstGeom prst="roundRect">
            <a:avLst>
              <a:gd name="adj" fmla="val 83349"/>
            </a:avLst>
          </a:prstGeom>
          <a:solidFill>
            <a:srgbClr val="1B54DA"/>
          </a:solidFill>
          <a:ln/>
        </p:spPr>
      </p:sp>
      <p:sp>
        <p:nvSpPr>
          <p:cNvPr id="6" name="Shape 3"/>
          <p:cNvSpPr/>
          <p:nvPr/>
        </p:nvSpPr>
        <p:spPr>
          <a:xfrm>
            <a:off x="2634853" y="2976682"/>
            <a:ext cx="544354" cy="544354"/>
          </a:xfrm>
          <a:prstGeom prst="roundRect">
            <a:avLst>
              <a:gd name="adj" fmla="val 167979"/>
            </a:avLst>
          </a:prstGeom>
          <a:solidFill>
            <a:srgbClr val="1B54DA"/>
          </a:solidFill>
          <a:ln/>
        </p:spPr>
      </p:sp>
      <p:sp>
        <p:nvSpPr>
          <p:cNvPr id="7" name="Text 4"/>
          <p:cNvSpPr/>
          <p:nvPr/>
        </p:nvSpPr>
        <p:spPr>
          <a:xfrm>
            <a:off x="2798207" y="3112770"/>
            <a:ext cx="21764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998101" y="3702487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Total Revenue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98101" y="4094798"/>
            <a:ext cx="3817977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Indicates the total sales amount generated over the entire period analyzed, reflecting overall business volume.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5201841" y="3248858"/>
            <a:ext cx="4226600" cy="1921073"/>
          </a:xfrm>
          <a:prstGeom prst="roundRect">
            <a:avLst>
              <a:gd name="adj" fmla="val 5712"/>
            </a:avLst>
          </a:prstGeom>
          <a:solidFill>
            <a:srgbClr val="F9F9FF"/>
          </a:solidFill>
          <a:ln/>
        </p:spPr>
      </p:sp>
      <p:sp>
        <p:nvSpPr>
          <p:cNvPr id="11" name="Shape 8"/>
          <p:cNvSpPr/>
          <p:nvPr/>
        </p:nvSpPr>
        <p:spPr>
          <a:xfrm>
            <a:off x="5201841" y="3225998"/>
            <a:ext cx="4226600" cy="91440"/>
          </a:xfrm>
          <a:prstGeom prst="roundRect">
            <a:avLst>
              <a:gd name="adj" fmla="val 83349"/>
            </a:avLst>
          </a:prstGeom>
          <a:solidFill>
            <a:srgbClr val="1B54DA"/>
          </a:solidFill>
          <a:ln/>
        </p:spPr>
      </p:sp>
      <p:sp>
        <p:nvSpPr>
          <p:cNvPr id="12" name="Shape 9"/>
          <p:cNvSpPr/>
          <p:nvPr/>
        </p:nvSpPr>
        <p:spPr>
          <a:xfrm>
            <a:off x="7042904" y="2976682"/>
            <a:ext cx="544354" cy="544354"/>
          </a:xfrm>
          <a:prstGeom prst="roundRect">
            <a:avLst>
              <a:gd name="adj" fmla="val 167979"/>
            </a:avLst>
          </a:prstGeom>
          <a:solidFill>
            <a:srgbClr val="1B54DA"/>
          </a:solidFill>
          <a:ln/>
        </p:spPr>
      </p:sp>
      <p:sp>
        <p:nvSpPr>
          <p:cNvPr id="13" name="Text 10"/>
          <p:cNvSpPr/>
          <p:nvPr/>
        </p:nvSpPr>
        <p:spPr>
          <a:xfrm>
            <a:off x="7206258" y="3112770"/>
            <a:ext cx="21764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5406152" y="3702487"/>
            <a:ext cx="3008471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Average Order Value (AOV)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5406152" y="4094798"/>
            <a:ext cx="3817977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Calculated as total revenue divided by the total number of orders, indicating the average spend per transaction.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9609892" y="3248858"/>
            <a:ext cx="4226719" cy="1921073"/>
          </a:xfrm>
          <a:prstGeom prst="roundRect">
            <a:avLst>
              <a:gd name="adj" fmla="val 5712"/>
            </a:avLst>
          </a:prstGeom>
          <a:solidFill>
            <a:srgbClr val="F9F9FF"/>
          </a:solidFill>
          <a:ln/>
        </p:spPr>
      </p:sp>
      <p:sp>
        <p:nvSpPr>
          <p:cNvPr id="17" name="Shape 14"/>
          <p:cNvSpPr/>
          <p:nvPr/>
        </p:nvSpPr>
        <p:spPr>
          <a:xfrm>
            <a:off x="9609892" y="3225998"/>
            <a:ext cx="4226719" cy="91440"/>
          </a:xfrm>
          <a:prstGeom prst="roundRect">
            <a:avLst>
              <a:gd name="adj" fmla="val 83349"/>
            </a:avLst>
          </a:prstGeom>
          <a:solidFill>
            <a:srgbClr val="1B54DA"/>
          </a:solidFill>
          <a:ln/>
        </p:spPr>
      </p:sp>
      <p:sp>
        <p:nvSpPr>
          <p:cNvPr id="18" name="Shape 15"/>
          <p:cNvSpPr/>
          <p:nvPr/>
        </p:nvSpPr>
        <p:spPr>
          <a:xfrm>
            <a:off x="11451074" y="2976682"/>
            <a:ext cx="544354" cy="544354"/>
          </a:xfrm>
          <a:prstGeom prst="roundRect">
            <a:avLst>
              <a:gd name="adj" fmla="val 167979"/>
            </a:avLst>
          </a:prstGeom>
          <a:solidFill>
            <a:srgbClr val="1B54DA"/>
          </a:solidFill>
          <a:ln/>
        </p:spPr>
      </p:sp>
      <p:sp>
        <p:nvSpPr>
          <p:cNvPr id="19" name="Text 16"/>
          <p:cNvSpPr/>
          <p:nvPr/>
        </p:nvSpPr>
        <p:spPr>
          <a:xfrm>
            <a:off x="11614428" y="3112770"/>
            <a:ext cx="21764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9814203" y="3702487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Total Orders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9814203" y="4094798"/>
            <a:ext cx="3818096" cy="870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Represents the total number of distinct orders placed, a key metric for gauging customer engagement.</a:t>
            </a:r>
            <a:endParaRPr lang="en-US" sz="1400" dirty="0"/>
          </a:p>
        </p:txBody>
      </p:sp>
      <p:sp>
        <p:nvSpPr>
          <p:cNvPr id="22" name="Shape 19"/>
          <p:cNvSpPr/>
          <p:nvPr/>
        </p:nvSpPr>
        <p:spPr>
          <a:xfrm>
            <a:off x="793790" y="5623560"/>
            <a:ext cx="6430685" cy="1630799"/>
          </a:xfrm>
          <a:prstGeom prst="roundRect">
            <a:avLst>
              <a:gd name="adj" fmla="val 6728"/>
            </a:avLst>
          </a:prstGeom>
          <a:solidFill>
            <a:srgbClr val="F9F9FF"/>
          </a:solidFill>
          <a:ln/>
        </p:spPr>
      </p:sp>
      <p:sp>
        <p:nvSpPr>
          <p:cNvPr id="23" name="Shape 20"/>
          <p:cNvSpPr/>
          <p:nvPr/>
        </p:nvSpPr>
        <p:spPr>
          <a:xfrm>
            <a:off x="793790" y="5600700"/>
            <a:ext cx="6430685" cy="91440"/>
          </a:xfrm>
          <a:prstGeom prst="roundRect">
            <a:avLst>
              <a:gd name="adj" fmla="val 83349"/>
            </a:avLst>
          </a:prstGeom>
          <a:solidFill>
            <a:srgbClr val="1B54DA"/>
          </a:solidFill>
          <a:ln/>
        </p:spPr>
      </p:sp>
      <p:sp>
        <p:nvSpPr>
          <p:cNvPr id="24" name="Shape 21"/>
          <p:cNvSpPr/>
          <p:nvPr/>
        </p:nvSpPr>
        <p:spPr>
          <a:xfrm>
            <a:off x="3736896" y="5351383"/>
            <a:ext cx="544354" cy="544354"/>
          </a:xfrm>
          <a:prstGeom prst="roundRect">
            <a:avLst>
              <a:gd name="adj" fmla="val 167979"/>
            </a:avLst>
          </a:prstGeom>
          <a:solidFill>
            <a:srgbClr val="1B54DA"/>
          </a:solidFill>
          <a:ln/>
        </p:spPr>
      </p:sp>
      <p:sp>
        <p:nvSpPr>
          <p:cNvPr id="25" name="Text 22"/>
          <p:cNvSpPr/>
          <p:nvPr/>
        </p:nvSpPr>
        <p:spPr>
          <a:xfrm>
            <a:off x="3900249" y="5487472"/>
            <a:ext cx="21764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1700" dirty="0"/>
          </a:p>
        </p:txBody>
      </p:sp>
      <p:sp>
        <p:nvSpPr>
          <p:cNvPr id="26" name="Text 23"/>
          <p:cNvSpPr/>
          <p:nvPr/>
        </p:nvSpPr>
        <p:spPr>
          <a:xfrm>
            <a:off x="998101" y="607718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Cancelled Orders</a:t>
            </a:r>
            <a:endParaRPr lang="en-US" sz="1750" dirty="0"/>
          </a:p>
        </p:txBody>
      </p:sp>
      <p:sp>
        <p:nvSpPr>
          <p:cNvPr id="27" name="Text 24"/>
          <p:cNvSpPr/>
          <p:nvPr/>
        </p:nvSpPr>
        <p:spPr>
          <a:xfrm>
            <a:off x="998101" y="6469499"/>
            <a:ext cx="6022062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Identifies the total count of orders that were cancelled, highlighting potential areas for operational improvement.</a:t>
            </a:r>
            <a:endParaRPr lang="en-US" sz="1400" dirty="0"/>
          </a:p>
        </p:txBody>
      </p:sp>
      <p:sp>
        <p:nvSpPr>
          <p:cNvPr id="28" name="Shape 25"/>
          <p:cNvSpPr/>
          <p:nvPr/>
        </p:nvSpPr>
        <p:spPr>
          <a:xfrm>
            <a:off x="7405926" y="5623560"/>
            <a:ext cx="6430685" cy="1630799"/>
          </a:xfrm>
          <a:prstGeom prst="roundRect">
            <a:avLst>
              <a:gd name="adj" fmla="val 6728"/>
            </a:avLst>
          </a:prstGeom>
          <a:solidFill>
            <a:srgbClr val="F9F9FF"/>
          </a:solidFill>
          <a:ln/>
        </p:spPr>
      </p:sp>
      <p:sp>
        <p:nvSpPr>
          <p:cNvPr id="29" name="Shape 26"/>
          <p:cNvSpPr/>
          <p:nvPr/>
        </p:nvSpPr>
        <p:spPr>
          <a:xfrm>
            <a:off x="7405926" y="5600700"/>
            <a:ext cx="6430685" cy="91440"/>
          </a:xfrm>
          <a:prstGeom prst="roundRect">
            <a:avLst>
              <a:gd name="adj" fmla="val 83349"/>
            </a:avLst>
          </a:prstGeom>
          <a:solidFill>
            <a:srgbClr val="1B54DA"/>
          </a:solidFill>
          <a:ln/>
        </p:spPr>
      </p:sp>
      <p:sp>
        <p:nvSpPr>
          <p:cNvPr id="30" name="Shape 27"/>
          <p:cNvSpPr/>
          <p:nvPr/>
        </p:nvSpPr>
        <p:spPr>
          <a:xfrm>
            <a:off x="10349032" y="5351383"/>
            <a:ext cx="544354" cy="544354"/>
          </a:xfrm>
          <a:prstGeom prst="roundRect">
            <a:avLst>
              <a:gd name="adj" fmla="val 167979"/>
            </a:avLst>
          </a:prstGeom>
          <a:solidFill>
            <a:srgbClr val="1B54DA"/>
          </a:solidFill>
          <a:ln/>
        </p:spPr>
      </p:sp>
      <p:sp>
        <p:nvSpPr>
          <p:cNvPr id="31" name="Text 28"/>
          <p:cNvSpPr/>
          <p:nvPr/>
        </p:nvSpPr>
        <p:spPr>
          <a:xfrm>
            <a:off x="10512385" y="5487472"/>
            <a:ext cx="217646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5</a:t>
            </a:r>
            <a:endParaRPr lang="en-US" sz="1700" dirty="0"/>
          </a:p>
        </p:txBody>
      </p:sp>
      <p:sp>
        <p:nvSpPr>
          <p:cNvPr id="32" name="Text 29"/>
          <p:cNvSpPr/>
          <p:nvPr/>
        </p:nvSpPr>
        <p:spPr>
          <a:xfrm>
            <a:off x="7610237" y="607718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Cancellation Rate</a:t>
            </a:r>
            <a:endParaRPr lang="en-US" sz="1750" dirty="0"/>
          </a:p>
        </p:txBody>
      </p:sp>
      <p:sp>
        <p:nvSpPr>
          <p:cNvPr id="33" name="Text 30"/>
          <p:cNvSpPr/>
          <p:nvPr/>
        </p:nvSpPr>
        <p:spPr>
          <a:xfrm>
            <a:off x="7610237" y="6469499"/>
            <a:ext cx="6022062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Describes the percentage of orders that were cancelled, indicating the efficiency of order fulfillment and customer satisfaction.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7133"/>
            <a:ext cx="89383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DAX Formulas Used in Power BI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039541"/>
            <a:ext cx="13042821" cy="4331970"/>
          </a:xfrm>
          <a:prstGeom prst="roundRect">
            <a:avLst>
              <a:gd name="adj" fmla="val 2199"/>
            </a:avLst>
          </a:prstGeom>
          <a:solidFill>
            <a:srgbClr val="ECECF2"/>
          </a:solidFill>
          <a:ln/>
        </p:spPr>
      </p:sp>
      <p:sp>
        <p:nvSpPr>
          <p:cNvPr id="4" name="Shape 2"/>
          <p:cNvSpPr/>
          <p:nvPr/>
        </p:nvSpPr>
        <p:spPr>
          <a:xfrm>
            <a:off x="782479" y="2039541"/>
            <a:ext cx="13065443" cy="4331970"/>
          </a:xfrm>
          <a:prstGeom prst="roundRect">
            <a:avLst>
              <a:gd name="adj" fmla="val 785"/>
            </a:avLst>
          </a:prstGeom>
          <a:solidFill>
            <a:srgbClr val="ECECF2"/>
          </a:solidFill>
          <a:ln/>
        </p:spPr>
      </p:sp>
      <p:sp>
        <p:nvSpPr>
          <p:cNvPr id="5" name="Text 3"/>
          <p:cNvSpPr/>
          <p:nvPr/>
        </p:nvSpPr>
        <p:spPr>
          <a:xfrm>
            <a:off x="1009293" y="2209562"/>
            <a:ext cx="12611814" cy="39919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TotalRevenue = SUM('sales_dataset[1]'[</a:t>
            </a:r>
            <a:r>
              <a:rPr lang="en-US" sz="1750" dirty="0" err="1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Cleaned_Amount</a:t>
            </a:r>
            <a:r>
              <a:rPr lang="en-US" sz="1750" dirty="0" smtClean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])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AverageOrderValue </a:t>
            </a: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 DIVIDE(SUM('sales_dataset[1]'[</a:t>
            </a:r>
            <a:r>
              <a:rPr lang="en-US" sz="1750" dirty="0" err="1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Cleaned_Amount</a:t>
            </a:r>
            <a:r>
              <a:rPr lang="en-US" sz="1750" dirty="0" smtClean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]), DISTINCTCOUNT</a:t>
            </a: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('sales_dataset[1]'[Order ID</a:t>
            </a:r>
            <a:r>
              <a:rPr lang="en-US" sz="1750" dirty="0" smtClean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]))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TotalOrders </a:t>
            </a: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 DISTINCTCOUNT('sales_dataset[1]'[Order ID</a:t>
            </a:r>
            <a:r>
              <a:rPr lang="en-US" sz="1750" dirty="0" smtClean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])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CancelledOrders </a:t>
            </a: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 CALCULATE(COUNTROWS('sales_dataset[1]'), 'sales_dataset[1]'[Status] = "Cancelled</a:t>
            </a:r>
            <a:r>
              <a:rPr lang="en-US" sz="1750" dirty="0" smtClean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")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CancellationRate </a:t>
            </a:r>
            <a:r>
              <a:rPr lang="en-US" sz="175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= DIVIDE(CALCULATE(COUNTROWS('sales_dataset[1]'), 'sales_dataset[1]'[Status] = "Cancelled"), COUNTROWS('sales_dataset[1]'))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662666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DAX (Data Analysis Expressions) formulas are crucial for calculating the key metrics displayed on the Power BI dashboard, ensuring accurate and dynamic data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4854"/>
            <a:ext cx="3685937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600"/>
              </a:lnSpc>
              <a:buNone/>
            </a:pPr>
            <a:r>
              <a:rPr lang="en-US" sz="29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Key Findings</a:t>
            </a:r>
            <a:endParaRPr lang="en-US" sz="2900" dirty="0"/>
          </a:p>
        </p:txBody>
      </p:sp>
      <p:sp>
        <p:nvSpPr>
          <p:cNvPr id="3" name="Shape 1"/>
          <p:cNvSpPr/>
          <p:nvPr/>
        </p:nvSpPr>
        <p:spPr>
          <a:xfrm>
            <a:off x="793790" y="1490424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49094" y="1518106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1272897" y="1541026"/>
            <a:ext cx="2693075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Strong Revenue Performance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1272897" y="1859756"/>
            <a:ext cx="1256371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company generated 71.65 million rupees during the analysis period, indicating strong sales activity across multiple categories and channels.</a:t>
            </a:r>
            <a:endParaRPr lang="en-US" sz="1150" dirty="0"/>
          </a:p>
        </p:txBody>
      </p:sp>
      <p:sp>
        <p:nvSpPr>
          <p:cNvPr id="7" name="Shape 5"/>
          <p:cNvSpPr/>
          <p:nvPr/>
        </p:nvSpPr>
        <p:spPr>
          <a:xfrm>
            <a:off x="793790" y="2390299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849094" y="2417981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1272897" y="244090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April's Peak Sales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1272897" y="2759631"/>
            <a:ext cx="1256371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April recorded the highest sales at over 10.2 million, a significant revenue spike suggesting successful campaigns or seasonal demand.</a:t>
            </a:r>
            <a:endParaRPr lang="en-US" sz="1150" dirty="0"/>
          </a:p>
        </p:txBody>
      </p:sp>
      <p:sp>
        <p:nvSpPr>
          <p:cNvPr id="11" name="Shape 9"/>
          <p:cNvSpPr/>
          <p:nvPr/>
        </p:nvSpPr>
        <p:spPr>
          <a:xfrm>
            <a:off x="793790" y="3290173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849094" y="3317855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1272897" y="3340775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High Order Volume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1272897" y="3659505"/>
            <a:ext cx="1256371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Total orders reached 120,350 with an Average Order Value of 595.33, driven by affordable fashion SKUs.</a:t>
            </a:r>
            <a:endParaRPr lang="en-US" sz="1150" dirty="0"/>
          </a:p>
        </p:txBody>
      </p:sp>
      <p:sp>
        <p:nvSpPr>
          <p:cNvPr id="15" name="Shape 13"/>
          <p:cNvSpPr/>
          <p:nvPr/>
        </p:nvSpPr>
        <p:spPr>
          <a:xfrm>
            <a:off x="793790" y="4190048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849094" y="4217730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4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1272897" y="4240649"/>
            <a:ext cx="226599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Significant Cancellations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1272897" y="4559379"/>
            <a:ext cx="1256371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18,340 orders were cancelled (14.22% cancellation rate), meaning 1 in 7 orders is cancelled, leading to revenue leakage and poor customer experience.</a:t>
            </a:r>
            <a:endParaRPr lang="en-US" sz="1150" dirty="0"/>
          </a:p>
        </p:txBody>
      </p:sp>
      <p:sp>
        <p:nvSpPr>
          <p:cNvPr id="19" name="Shape 17"/>
          <p:cNvSpPr/>
          <p:nvPr/>
        </p:nvSpPr>
        <p:spPr>
          <a:xfrm>
            <a:off x="793790" y="5089922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849094" y="5117604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5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1272897" y="514052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FBA Superiority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1272897" y="5459254"/>
            <a:ext cx="1256371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Amazon-fulfilled orders show lower cancellations and faster delivery compared to merchant-fulfilled orders.</a:t>
            </a:r>
            <a:endParaRPr lang="en-US" sz="1150" dirty="0"/>
          </a:p>
        </p:txBody>
      </p:sp>
      <p:sp>
        <p:nvSpPr>
          <p:cNvPr id="23" name="Shape 21"/>
          <p:cNvSpPr/>
          <p:nvPr/>
        </p:nvSpPr>
        <p:spPr>
          <a:xfrm>
            <a:off x="793790" y="5989796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849094" y="6017478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6</a:t>
            </a:r>
            <a:endParaRPr lang="en-US" sz="1700" dirty="0"/>
          </a:p>
        </p:txBody>
      </p:sp>
      <p:sp>
        <p:nvSpPr>
          <p:cNvPr id="25" name="Text 23"/>
          <p:cNvSpPr/>
          <p:nvPr/>
        </p:nvSpPr>
        <p:spPr>
          <a:xfrm>
            <a:off x="1272897" y="6040398"/>
            <a:ext cx="3402449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Top Performing Regions &amp; Categories</a:t>
            </a:r>
            <a:endParaRPr lang="en-US" sz="1450" dirty="0"/>
          </a:p>
        </p:txBody>
      </p:sp>
      <p:sp>
        <p:nvSpPr>
          <p:cNvPr id="26" name="Text 24"/>
          <p:cNvSpPr/>
          <p:nvPr/>
        </p:nvSpPr>
        <p:spPr>
          <a:xfrm>
            <a:off x="1272897" y="6359128"/>
            <a:ext cx="1256371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Mumbai, Bengaluru, and Chennai are top cities. Kurtas, Sets, and Tops are best-selling categories, driving major revenue.</a:t>
            </a:r>
            <a:endParaRPr lang="en-US" sz="1150" dirty="0"/>
          </a:p>
        </p:txBody>
      </p:sp>
      <p:sp>
        <p:nvSpPr>
          <p:cNvPr id="27" name="Shape 25"/>
          <p:cNvSpPr/>
          <p:nvPr/>
        </p:nvSpPr>
        <p:spPr>
          <a:xfrm>
            <a:off x="793790" y="6889671"/>
            <a:ext cx="331708" cy="331708"/>
          </a:xfrm>
          <a:prstGeom prst="roundRect">
            <a:avLst>
              <a:gd name="adj" fmla="val 18668"/>
            </a:avLst>
          </a:prstGeom>
          <a:solidFill>
            <a:srgbClr val="D2DDF9"/>
          </a:solidFill>
          <a:ln w="7620">
            <a:solidFill>
              <a:srgbClr val="B8C3DF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849094" y="6917353"/>
            <a:ext cx="22109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00"/>
              </a:lnSpc>
              <a:buNone/>
            </a:pPr>
            <a:r>
              <a:rPr lang="en-US" sz="170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7</a:t>
            </a:r>
            <a:endParaRPr lang="en-US" sz="1700" dirty="0"/>
          </a:p>
        </p:txBody>
      </p:sp>
      <p:sp>
        <p:nvSpPr>
          <p:cNvPr id="29" name="Text 27"/>
          <p:cNvSpPr/>
          <p:nvPr/>
        </p:nvSpPr>
        <p:spPr>
          <a:xfrm>
            <a:off x="1272897" y="6940272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B2B vs. B2C Insights</a:t>
            </a:r>
            <a:endParaRPr lang="en-US" sz="1450" dirty="0"/>
          </a:p>
        </p:txBody>
      </p:sp>
      <p:sp>
        <p:nvSpPr>
          <p:cNvPr id="30" name="Text 28"/>
          <p:cNvSpPr/>
          <p:nvPr/>
        </p:nvSpPr>
        <p:spPr>
          <a:xfrm>
            <a:off x="1272897" y="7259003"/>
            <a:ext cx="1256371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B2B is a minority, but B2B transactions tend to have larger quantities and higher value per transaction, suggesting tailored segmented strategies could improve performance.</a:t>
            </a:r>
            <a:endParaRPr lang="en-US" sz="11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41152"/>
            <a:ext cx="5257800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3600"/>
              </a:lnSpc>
              <a:buNone/>
            </a:pPr>
            <a:r>
              <a:rPr lang="en-US" sz="2900" dirty="0">
                <a:solidFill>
                  <a:srgbClr val="1B1B27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Strategic Recommendations</a:t>
            </a:r>
            <a:endParaRPr lang="en-US" sz="2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396722"/>
            <a:ext cx="737116" cy="88451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78305" y="1544122"/>
            <a:ext cx="1979890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Reduce Cancellations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1678305" y="1862852"/>
            <a:ext cx="1215830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Identify top reasons for the 18.34K cancelled orders to implement targeted solutions.</a:t>
            </a:r>
            <a:endParaRPr lang="en-US" sz="11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281238"/>
            <a:ext cx="737116" cy="88451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78305" y="2428637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Optimize Inventory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1678305" y="2747367"/>
            <a:ext cx="1215830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Increase inventory for high-demand categories (Western Wear, Sets, Ethnic Dresses), especially during peak months.</a:t>
            </a:r>
            <a:endParaRPr lang="en-US" sz="11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165753"/>
            <a:ext cx="737116" cy="88451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78305" y="3313152"/>
            <a:ext cx="2464356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Enhance B2B Engagement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1678305" y="3631883"/>
            <a:ext cx="1215830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Offer bulk discounts and loyalty perks to B2B customers, leveraging their higher transaction value.</a:t>
            </a:r>
            <a:endParaRPr lang="en-US" sz="11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050268"/>
            <a:ext cx="737116" cy="88451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78305" y="4197668"/>
            <a:ext cx="2693075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Seasonal Campaign Planning</a:t>
            </a:r>
            <a:endParaRPr lang="en-US" sz="1450" dirty="0"/>
          </a:p>
        </p:txBody>
      </p:sp>
      <p:sp>
        <p:nvSpPr>
          <p:cNvPr id="14" name="Text 8"/>
          <p:cNvSpPr/>
          <p:nvPr/>
        </p:nvSpPr>
        <p:spPr>
          <a:xfrm>
            <a:off x="1678305" y="4516398"/>
            <a:ext cx="1215830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 pre-April marketing campaigns and stock up early, anticipating peak revenue.</a:t>
            </a:r>
            <a:endParaRPr lang="en-US" sz="11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4934783"/>
            <a:ext cx="737116" cy="884515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78305" y="5082183"/>
            <a:ext cx="2298025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Prioritize FBA Fulfillment</a:t>
            </a:r>
            <a:endParaRPr lang="en-US" sz="1450" dirty="0"/>
          </a:p>
        </p:txBody>
      </p:sp>
      <p:sp>
        <p:nvSpPr>
          <p:cNvPr id="17" name="Text 10"/>
          <p:cNvSpPr/>
          <p:nvPr/>
        </p:nvSpPr>
        <p:spPr>
          <a:xfrm>
            <a:off x="1678305" y="5400913"/>
            <a:ext cx="1215830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Increase the percentage of orders fulfilled by Amazon for better reliability and customer satisfaction.</a:t>
            </a:r>
            <a:endParaRPr lang="en-US" sz="11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790" y="5819299"/>
            <a:ext cx="737116" cy="884515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678305" y="5966698"/>
            <a:ext cx="1976557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Leverage Daily Trends</a:t>
            </a:r>
            <a:endParaRPr lang="en-US" sz="1450" dirty="0"/>
          </a:p>
        </p:txBody>
      </p:sp>
      <p:sp>
        <p:nvSpPr>
          <p:cNvPr id="20" name="Text 12"/>
          <p:cNvSpPr/>
          <p:nvPr/>
        </p:nvSpPr>
        <p:spPr>
          <a:xfrm>
            <a:off x="1678305" y="6285428"/>
            <a:ext cx="1215830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 flash deals or targeted email campaigns on historically high-sales days.</a:t>
            </a:r>
            <a:endParaRPr lang="en-US" sz="115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790" y="6703814"/>
            <a:ext cx="737116" cy="884515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1678305" y="685121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00"/>
              </a:lnSpc>
              <a:buNone/>
            </a:pPr>
            <a:r>
              <a:rPr lang="en-US" sz="1450" dirty="0">
                <a:solidFill>
                  <a:srgbClr val="40415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Regional Logistics</a:t>
            </a:r>
            <a:endParaRPr lang="en-US" sz="1450" dirty="0"/>
          </a:p>
        </p:txBody>
      </p:sp>
      <p:sp>
        <p:nvSpPr>
          <p:cNvPr id="23" name="Text 14"/>
          <p:cNvSpPr/>
          <p:nvPr/>
        </p:nvSpPr>
        <p:spPr>
          <a:xfrm>
            <a:off x="1678305" y="7169944"/>
            <a:ext cx="12158305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just">
              <a:lnSpc>
                <a:spcPts val="1850"/>
              </a:lnSpc>
              <a:buNone/>
            </a:pPr>
            <a:r>
              <a:rPr lang="en-US" sz="11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Prioritize faster delivery and zonal warehousing in high-demand regions like Gujarat, Karnataka, and Bihar.</a:t>
            </a:r>
            <a:endParaRPr lang="en-US" sz="11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quity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Equity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33</TotalTime>
  <Words>852</Words>
  <Application>Microsoft Office PowerPoint</Application>
  <PresentationFormat>Custom</PresentationFormat>
  <Paragraphs>105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Alexandria</vt:lpstr>
      <vt:lpstr>Perpetua</vt:lpstr>
      <vt:lpstr>Nobile</vt:lpstr>
      <vt:lpstr>Consolas</vt:lpstr>
      <vt:lpstr>Calibri</vt:lpstr>
      <vt:lpstr>Wingdings 2</vt:lpstr>
      <vt:lpstr>Franklin Gothic Book</vt:lpstr>
      <vt:lpstr>Equity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Windows User</cp:lastModifiedBy>
  <cp:revision>6</cp:revision>
  <dcterms:created xsi:type="dcterms:W3CDTF">2025-08-06T13:22:26Z</dcterms:created>
  <dcterms:modified xsi:type="dcterms:W3CDTF">2025-08-07T10:45:15Z</dcterms:modified>
</cp:coreProperties>
</file>